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revisionInfo.xml" ContentType="application/vnd.ms-powerpoint.revisioninfo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91" r:id="rId3"/>
    <p:sldId id="292" r:id="rId4"/>
    <p:sldId id="287" r:id="rId5"/>
    <p:sldId id="288" r:id="rId6"/>
    <p:sldId id="289" r:id="rId7"/>
    <p:sldId id="293" r:id="rId8"/>
    <p:sldId id="294" r:id="rId9"/>
    <p:sldId id="295" r:id="rId10"/>
    <p:sldId id="296" r:id="rId11"/>
    <p:sldId id="297" r:id="rId12"/>
    <p:sldId id="298" r:id="rId13"/>
    <p:sldId id="300" r:id="rId14"/>
    <p:sldId id="301" r:id="rId15"/>
    <p:sldId id="302" r:id="rId16"/>
    <p:sldId id="303" r:id="rId17"/>
    <p:sldId id="304" r:id="rId18"/>
    <p:sldId id="305" r:id="rId19"/>
    <p:sldId id="281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  <a:srgbClr val="000099"/>
    <a:srgbClr val="CCFFC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81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-258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47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687F823-544B-4B00-99FD-2F47DB7ADB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5B4A7DF4-81CB-461F-B400-4961B432C8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92A6F49B-D78C-4884-9ED5-D3F6A1284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91931-9C26-46F1-8C84-ECB61984AA07}" type="datetimeFigureOut">
              <a:rPr lang="ru-RU" smtClean="0"/>
              <a:pPr/>
              <a:t>07.06.2026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13E3E65D-2716-4B18-BE29-C330635A2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4EC2976B-25FC-43F4-9AA4-CF8C30A0A4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70793-3C03-4902-B385-5B2743223B2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104803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872D5B8-B40A-42C5-B23F-83BA77B63D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65682CAC-FD96-4E86-96A1-E663277055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CFDF7839-6B41-4700-96C6-391E0C73C0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91931-9C26-46F1-8C84-ECB61984AA07}" type="datetimeFigureOut">
              <a:rPr lang="ru-RU" smtClean="0"/>
              <a:pPr/>
              <a:t>07.06.2026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7D3E31B3-F72C-4833-B7D5-7FD6262DD3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C78BB19F-FD67-4313-815C-2612F2B9F4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70793-3C03-4902-B385-5B2743223B2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645524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E1C7150C-EDF6-4710-9542-88766D34269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783E4D10-0513-4E2A-ADC7-55EE6A3C26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CB9719DD-67B5-45F4-A124-2AB99F38AA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91931-9C26-46F1-8C84-ECB61984AA07}" type="datetimeFigureOut">
              <a:rPr lang="ru-RU" smtClean="0"/>
              <a:pPr/>
              <a:t>07.06.2026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C527A19-5926-491B-82B5-03719924A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987FF69E-F6F4-463F-A600-DEE2BDFF3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70793-3C03-4902-B385-5B2743223B2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814259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B8F6139-0FC5-480F-9C25-552DCE1E8B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2DAEB427-B15D-45C6-AE78-AEAC4BCCFF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F2040ADF-7B14-4E19-B43B-347ECFE9A8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91931-9C26-46F1-8C84-ECB61984AA07}" type="datetimeFigureOut">
              <a:rPr lang="ru-RU" smtClean="0"/>
              <a:pPr/>
              <a:t>07.06.2026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5EA0BBC1-94F2-4001-BFF0-36E17AAD15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C1269A4B-A2FA-4531-BE73-E5B99D183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70793-3C03-4902-B385-5B2743223B2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348476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4E11AFB-BC1C-4DF9-A173-B688F57BD2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EAEBD863-B35C-4C8E-A87A-FB13C1D4B4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BA105D6F-3D82-4D6F-9142-3CD4D033DD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91931-9C26-46F1-8C84-ECB61984AA07}" type="datetimeFigureOut">
              <a:rPr lang="ru-RU" smtClean="0"/>
              <a:pPr/>
              <a:t>07.06.2026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1AE197FE-263B-41E0-BEC0-3A6CDA2AF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D569BB5C-7C6B-4772-B685-5C2C6C1FBE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70793-3C03-4902-B385-5B2743223B2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124728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79D194A-66B6-4570-8201-F58016EDCD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CE1FF6A1-0FF6-49C3-B2B4-E1A1F7FA52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214E5F3D-E175-4E61-8948-F7DB30DB40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AB96EEB4-F364-4195-AEF6-D5F3CD3E6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91931-9C26-46F1-8C84-ECB61984AA07}" type="datetimeFigureOut">
              <a:rPr lang="ru-RU" smtClean="0"/>
              <a:pPr/>
              <a:t>07.06.2026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06E1933D-216F-4490-AB0F-AC5786D40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88B9176F-047D-488F-802E-A9FBABB340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70793-3C03-4902-B385-5B2743223B2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359177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D06A32C-2A4D-4816-932D-98EFFAD040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4FA1FFCA-9940-4F6A-A30B-3A2194143C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BF0BACB7-F66D-423D-A43C-9CCB403412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D351349E-9261-4A32-9197-77F029A689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DC0D730F-5F3B-4FBB-BD44-CD94D9EF87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CB25A1C8-C8DB-41E4-B52F-536E77BA06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91931-9C26-46F1-8C84-ECB61984AA07}" type="datetimeFigureOut">
              <a:rPr lang="ru-RU" smtClean="0"/>
              <a:pPr/>
              <a:t>07.06.2026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F77C97D4-3312-4D91-B365-56F589451D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B3C1ED21-3BD1-4A07-BBA6-92C7C35732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70793-3C03-4902-B385-5B2743223B2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007230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C091E18-4C7B-4E40-81CD-9FC8050648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1E60FE64-5BD6-4F62-991C-D4A32C3190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91931-9C26-46F1-8C84-ECB61984AA07}" type="datetimeFigureOut">
              <a:rPr lang="ru-RU" smtClean="0"/>
              <a:pPr/>
              <a:t>07.06.2026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7C88CFD7-E1F1-48E0-BB80-897965260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A93016E1-6900-4D51-B101-71B9C1DFA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70793-3C03-4902-B385-5B2743223B2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581237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C6228287-31A8-425B-A8F9-DCBB6B20E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91931-9C26-46F1-8C84-ECB61984AA07}" type="datetimeFigureOut">
              <a:rPr lang="ru-RU" smtClean="0"/>
              <a:pPr/>
              <a:t>07.06.2026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AC0B7F44-BC13-492C-BD2F-33666F6306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C97F1CAF-F281-49F2-B2C5-AC560B2931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70793-3C03-4902-B385-5B2743223B2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591767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3283DE1-F362-4E58-AEFC-B06B8BCEA0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B5770735-8780-4B0B-8A15-EAB51B31C5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138C2C8B-9451-489C-A193-AE6C021828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4B6B75AE-53FD-412C-BAEB-148DD3C8E6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91931-9C26-46F1-8C84-ECB61984AA07}" type="datetimeFigureOut">
              <a:rPr lang="ru-RU" smtClean="0"/>
              <a:pPr/>
              <a:t>07.06.2026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07CD319C-7152-4F3A-9104-77C97014F8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08EF5357-87F0-4DAC-963C-7C25D39191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70793-3C03-4902-B385-5B2743223B2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1426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D72B054-8981-4B58-8D05-BAEC2949C6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4F13F4D8-0EE2-4BE4-8ADF-3A786AF105B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8DE99107-A991-48FE-BAF5-D806429457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E0DB6DC0-834D-481A-B51C-1DB8D47605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91931-9C26-46F1-8C84-ECB61984AA07}" type="datetimeFigureOut">
              <a:rPr lang="ru-RU" smtClean="0"/>
              <a:pPr/>
              <a:t>07.06.2026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1D95122A-40F5-4FA8-B19C-31AABBCE6D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2E3C4E4F-5FB4-4DC2-9A9F-344CB65901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70793-3C03-4902-B385-5B2743223B2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091783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6A478B0-2F6A-492F-AD1A-CCD7E9CD91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D28F039F-3B62-4815-8445-F98B7CFC56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6BFD2397-2AE0-4C3B-BA3B-0767128B09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D91931-9C26-46F1-8C84-ECB61984AA07}" type="datetimeFigureOut">
              <a:rPr lang="ru-RU" smtClean="0"/>
              <a:pPr/>
              <a:t>07.06.2026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1B152F90-F38F-43DD-93EF-F6C796D749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EB45C14A-82DF-47FC-B9A4-61821065A4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570793-3C03-4902-B385-5B2743223B2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60684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9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Admin\Мои документы\для оформления тит. листов рамочки\рамочки 2\f493e894754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285306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3014132" y="381968"/>
            <a:ext cx="7569201" cy="646331"/>
          </a:xfrm>
          <a:prstGeom prst="rect">
            <a:avLst/>
          </a:prstGeom>
          <a:solidFill>
            <a:srgbClr val="CCFFCC"/>
          </a:solidFill>
        </p:spPr>
        <p:txBody>
          <a:bodyPr wrap="square">
            <a:spAutoFit/>
          </a:bodyPr>
          <a:lstStyle/>
          <a:p>
            <a:r>
              <a:rPr lang="ru-RU" b="1" dirty="0" smtClean="0"/>
              <a:t>              </a:t>
            </a:r>
            <a:r>
              <a:rPr lang="ru-RU" b="1" dirty="0" smtClean="0">
                <a:solidFill>
                  <a:srgbClr val="0033CC"/>
                </a:solidFill>
              </a:rPr>
              <a:t>муниципальное </a:t>
            </a:r>
            <a:r>
              <a:rPr lang="ru-RU" b="1" dirty="0" smtClean="0">
                <a:solidFill>
                  <a:srgbClr val="0033CC"/>
                </a:solidFill>
              </a:rPr>
              <a:t>дошкольное образовательное учреждение</a:t>
            </a:r>
            <a:endParaRPr lang="ru-RU" dirty="0" smtClean="0">
              <a:solidFill>
                <a:srgbClr val="0033CC"/>
              </a:solidFill>
            </a:endParaRPr>
          </a:p>
          <a:p>
            <a:r>
              <a:rPr lang="ru-RU" b="1" dirty="0" smtClean="0">
                <a:solidFill>
                  <a:srgbClr val="0033CC"/>
                </a:solidFill>
              </a:rPr>
              <a:t>«Центр развития ребенка № 11 Красноармейского района Волгограда</a:t>
            </a:r>
            <a:r>
              <a:rPr lang="ru-RU" b="1" dirty="0" smtClean="0">
                <a:solidFill>
                  <a:srgbClr val="0033CC"/>
                </a:solidFill>
              </a:rPr>
              <a:t>»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072465" y="5529702"/>
            <a:ext cx="4690535" cy="646331"/>
          </a:xfrm>
          <a:prstGeom prst="rect">
            <a:avLst/>
          </a:prstGeom>
          <a:solidFill>
            <a:srgbClr val="CCFFCC"/>
          </a:solidFill>
        </p:spPr>
        <p:txBody>
          <a:bodyPr wrap="square">
            <a:spAutoFit/>
          </a:bodyPr>
          <a:lstStyle/>
          <a:p>
            <a:r>
              <a:rPr lang="ru-RU" b="1" dirty="0" smtClean="0"/>
              <a:t>          </a:t>
            </a:r>
            <a:r>
              <a:rPr lang="ru-RU" b="1" dirty="0" smtClean="0">
                <a:solidFill>
                  <a:srgbClr val="0033CC"/>
                </a:solidFill>
              </a:rPr>
              <a:t>Слободчикова А.С., учитель-логопед </a:t>
            </a:r>
          </a:p>
          <a:p>
            <a:r>
              <a:rPr lang="ru-RU" b="1" dirty="0" smtClean="0">
                <a:solidFill>
                  <a:srgbClr val="0033CC"/>
                </a:solidFill>
              </a:rPr>
              <a:t>          МОУ Центра </a:t>
            </a:r>
            <a:r>
              <a:rPr lang="ru-RU" b="1" dirty="0" smtClean="0">
                <a:solidFill>
                  <a:srgbClr val="0033CC"/>
                </a:solidFill>
              </a:rPr>
              <a:t>развития ребенка № </a:t>
            </a:r>
            <a:r>
              <a:rPr lang="ru-RU" b="1" dirty="0" smtClean="0">
                <a:solidFill>
                  <a:srgbClr val="0033CC"/>
                </a:solidFill>
              </a:rPr>
              <a:t>11</a:t>
            </a:r>
            <a:endParaRPr lang="ru-RU" b="1" dirty="0" smtClean="0">
              <a:solidFill>
                <a:srgbClr val="0033CC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481842" y="1713004"/>
            <a:ext cx="4007251" cy="34163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7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Школа </a:t>
            </a:r>
          </a:p>
          <a:p>
            <a:pPr algn="ctr"/>
            <a:r>
              <a:rPr lang="ru-RU" sz="7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весёлого </a:t>
            </a:r>
          </a:p>
          <a:p>
            <a:pPr algn="ctr"/>
            <a:r>
              <a:rPr lang="ru-RU" sz="7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язычка</a:t>
            </a:r>
            <a:endParaRPr lang="ru-RU" sz="7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65440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937891">
            <a:off x="9753595" y="283422"/>
            <a:ext cx="2438405" cy="243840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989601">
            <a:off x="-193967" y="2403760"/>
            <a:ext cx="2438405" cy="243840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968889" y="151676"/>
            <a:ext cx="1390445" cy="461665"/>
          </a:xfrm>
          <a:prstGeom prst="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«Горка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» 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90253" y="5395002"/>
            <a:ext cx="626706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>
                <a:solidFill>
                  <a:srgbClr val="0033CC"/>
                </a:solidFill>
              </a:rPr>
              <a:t>Вот так горка! </a:t>
            </a:r>
          </a:p>
          <a:p>
            <a:r>
              <a:rPr lang="ru-RU" sz="2800" b="1" i="1" dirty="0">
                <a:solidFill>
                  <a:srgbClr val="0033CC"/>
                </a:solidFill>
              </a:rPr>
              <a:t>Что за чудо! Выгнулся язык упруго!</a:t>
            </a:r>
          </a:p>
          <a:p>
            <a:r>
              <a:rPr lang="ru-RU" sz="2800" b="1" i="1" dirty="0">
                <a:solidFill>
                  <a:srgbClr val="0033CC"/>
                </a:solidFill>
              </a:rPr>
              <a:t>1, 2, 3, 4, 5 – горку можно убирать</a:t>
            </a:r>
            <a:r>
              <a:rPr lang="ru-RU" sz="2800" b="1" i="1" dirty="0" smtClean="0">
                <a:solidFill>
                  <a:srgbClr val="0033CC"/>
                </a:solidFill>
              </a:rPr>
              <a:t>.</a:t>
            </a:r>
            <a:endParaRPr lang="ru-RU" sz="2800" b="1" i="1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94462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0" presetClass="path" presetSubtype="0" repeatCount="4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6.66667E-6 L -3.54167E-6 6.66667E-6 L -0.00911 0.00602 C -0.01028 0.00672 -0.01145 0.00741 -0.0125 0.00788 C -0.02161 0.01158 -0.01679 0.00834 -0.025 0.01204 C -0.02617 0.01251 -0.02734 0.01366 -0.02851 0.01413 C -0.03333 0.01505 -0.03828 0.01528 -0.04323 0.01598 C -0.04544 0.01644 -0.05547 0.01922 -0.05807 0.02015 C -0.0595 0.02061 -0.06093 0.022 -0.0625 0.02223 C -0.07005 0.02315 -0.07773 0.02339 -0.08528 0.02408 C -0.08984 0.02454 -0.0944 0.02547 -0.09895 0.02616 C -0.10039 0.02686 -0.10195 0.02732 -0.10351 0.02825 C -0.10573 0.0294 -0.10794 0.03079 -0.11028 0.03218 C -0.11145 0.03288 -0.1125 0.0338 -0.11367 0.03427 C -0.11523 0.03496 -0.11666 0.03542 -0.11823 0.03635 C -0.1194 0.03681 -0.12044 0.0382 -0.12161 0.0382 C -0.13411 0.04005 -0.15911 0.04237 -0.15911 0.04237 C -0.16211 0.04376 -0.16562 0.04329 -0.16823 0.0463 C -0.1694 0.04769 -0.17031 0.04954 -0.17161 0.05047 C -0.17343 0.05163 -0.17539 0.05163 -0.17734 0.05255 C -0.17968 0.05348 -0.1819 0.0551 -0.18411 0.05649 C -0.18528 0.05718 -0.18632 0.05788 -0.1875 0.05857 C -0.19062 0.05996 -0.19349 0.06204 -0.19661 0.06251 L -0.21028 0.06459 C -0.21797 0.07362 -0.20989 0.06552 -0.22617 0.07061 C -0.22851 0.0713 -0.23294 0.07477 -0.23294 0.07477 C -0.23411 0.07593 -0.23515 0.07778 -0.23645 0.07871 C -0.23815 0.07987 -0.24023 0.07987 -0.24205 0.08079 C -0.24323 0.08126 -0.2444 0.08218 -0.24544 0.08265 C -0.247 0.08357 -0.24856 0.08403 -0.25 0.08473 C -0.25117 0.08612 -0.25221 0.08797 -0.25338 0.0889 C -0.25481 0.08982 -0.25651 0.09005 -0.25794 0.09075 C -0.26679 0.09538 -0.25442 0.09167 -0.27278 0.09491 C -0.27422 0.09561 -0.27578 0.09607 -0.27734 0.097 C -0.27851 0.09746 -0.27955 0.09839 -0.28073 0.09885 C -0.28255 0.09977 -0.2845 0.10001 -0.28645 0.10093 C -0.28867 0.10209 -0.29088 0.10417 -0.29323 0.1051 L -0.29895 0.10695 C -0.30117 0.10765 -0.30351 0.10811 -0.30573 0.10903 C -0.32369 0.11714 -0.30156 0.10973 -0.3194 0.11505 C -0.32265 0.1169 -0.32369 0.11783 -0.32734 0.11922 C -0.32955 0.11991 -0.3319 0.12038 -0.33411 0.12107 C -0.33567 0.12177 -0.33711 0.12292 -0.33867 0.12315 C -0.34466 0.12431 -0.35078 0.12454 -0.3569 0.12524 C -0.35794 0.12593 -0.35911 0.12616 -0.36028 0.12732 C -0.36145 0.12825 -0.36237 0.13033 -0.36367 0.13126 C -0.36653 0.13311 -0.36979 0.13357 -0.37278 0.13519 L -0.38294 0.14144 C -0.38294 0.14144 -0.38984 0.14538 -0.38984 0.14538 L -0.39544 0.14746 C -0.39661 0.14885 -0.39765 0.15047 -0.39882 0.1514 C -0.40416 0.15602 -0.40403 0.15487 -0.40911 0.15765 C -0.41028 0.15811 -0.41132 0.1588 -0.4125 0.1595 C -0.41797 0.16598 -0.41458 0.16274 -0.42278 0.1676 L -0.42617 0.16968 L -0.42955 0.17177 C -0.43033 0.17292 -0.43086 0.17477 -0.43177 0.1757 C -0.43645 0.18056 -0.43906 0.1801 -0.44427 0.18172 C -0.44622 0.18241 -0.44817 0.18288 -0.45 0.1838 C -0.45117 0.18427 -0.45221 0.18519 -0.45338 0.18589 C -0.46549 0.1919 -0.44856 0.18218 -0.46484 0.1919 C -0.46484 0.1919 -0.47161 0.19584 -0.47161 0.19584 C -0.47278 0.19723 -0.47369 0.19931 -0.475 0.20001 C -0.4776 0.2014 -0.48033 0.2014 -0.48294 0.20209 C -0.48411 0.20255 -0.48528 0.20325 -0.48632 0.20394 C -0.49622 0.21158 -0.48632 0.20533 -0.49427 0.21019 C -0.49661 0.2095 -0.49882 0.20811 -0.50117 0.20811 C -0.50781 0.20811 -0.5082 0.21042 -0.51367 0.21204 C -0.51627 0.21297 -0.51888 0.21343 -0.52161 0.21413 C -0.52278 0.21621 -0.52356 0.21876 -0.525 0.22015 C -0.5263 0.22153 -0.52799 0.22153 -0.52955 0.22223 C -0.53073 0.22269 -0.53177 0.22362 -0.53294 0.22431 C -0.53463 0.22501 -0.53906 0.22663 -0.54088 0.22825 C -0.54218 0.2294 -0.5431 0.23126 -0.54427 0.23241 C -0.54648 0.23403 -0.55117 0.23635 -0.55117 0.23635 C -0.5582 0.24885 -0.54791 0.23195 -0.55677 0.24237 C -0.5582 0.24399 -0.55885 0.247 -0.56028 0.24839 C -0.56119 0.24954 -0.56263 0.24954 -0.56367 0.25047 C -0.56601 0.25278 -0.56783 0.25695 -0.57044 0.25857 L -0.57721 0.26274 C -0.57981 0.26714 -0.58086 0.26991 -0.58411 0.27269 C -0.58515 0.27362 -0.58632 0.27408 -0.5875 0.27477 C -0.58828 0.27686 -0.58867 0.2794 -0.58971 0.28079 C -0.59101 0.28241 -0.59283 0.28218 -0.59427 0.28288 C -0.59544 0.28334 -0.59661 0.28427 -0.59778 0.28496 C -0.60052 0.30001 -0.59635 0.28195 -0.60221 0.29491 C -0.60299 0.29653 -0.60286 0.29908 -0.60338 0.30093 C -0.60403 0.30325 -0.60468 0.30533 -0.60573 0.30718 C -0.60599 0.30765 -0.60638 0.30718 -0.60677 0.30718 L -0.60573 0.30718 L -0.61015 0.29491 " pathEditMode="relative" ptsTypes="AAAAAAAAAAAAAAAAAAAAAAAAAAAAAAAAAAAAAAAAAAAAAAAAAAAAAAAAAAAAAAAAAAAAAAAAAAAAAAAAAAAAAAAAAAA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8"/>
                                            </p:cond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8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8000"/>
                            </p:stCondLst>
                            <p:childTnLst>
                              <p:par>
                                <p:cTn id="1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118 0.09607 L 0.10118 0.09607 C 0.10144 0.09607 0.11303 0.10046 0.11589 0.10208 C 0.11589 0.10208 0.12435 0.10718 0.12605 0.1081 C 0.12722 0.1088 0.12839 0.10972 0.12956 0.11019 C 0.1375 0.1125 0.13412 0.11088 0.13972 0.11412 C 0.1405 0.11551 0.14102 0.11736 0.14206 0.11829 C 0.14206 0.11829 0.15053 0.12315 0.15222 0.12431 C 0.15339 0.125 0.15469 0.125 0.1556 0.12616 C 0.15678 0.12755 0.15782 0.1294 0.15912 0.13032 C 0.16459 0.13472 0.16537 0.13357 0.17045 0.13634 C 0.17266 0.1375 0.17527 0.13796 0.17722 0.14051 C 0.17839 0.14167 0.1793 0.14375 0.1806 0.14445 C 0.18282 0.14583 0.18516 0.1456 0.1875 0.14653 C 0.1918 0.14792 0.19454 0.15 0.19883 0.15255 L 0.20222 0.15463 L 0.2056 0.15648 L 0.20912 0.15857 C 0.21446 0.16505 0.21029 0.16111 0.21706 0.16458 C 0.22826 0.1706 0.21928 0.16736 0.2306 0.1706 C 0.23178 0.17199 0.23282 0.17384 0.23412 0.17477 C 0.23933 0.17894 0.24115 0.1787 0.24662 0.18079 C 0.2517 0.18287 0.25222 0.18357 0.25795 0.18681 C 0.25899 0.1875 0.26029 0.18773 0.26133 0.18889 C 0.26836 0.19722 0.26107 0.18935 0.2681 0.19491 C 0.27045 0.19676 0.27266 0.19931 0.275 0.20093 C 0.27644 0.20208 0.278 0.20232 0.27956 0.20301 C 0.2806 0.2037 0.28178 0.2044 0.28295 0.20509 C 0.28438 0.20579 0.28594 0.20625 0.2875 0.20718 C 0.28868 0.20764 0.28972 0.20857 0.29089 0.20903 C 0.29271 0.20995 0.29467 0.21019 0.29649 0.21111 C 0.30443 0.21458 0.2948 0.21134 0.30456 0.21713 C 0.30638 0.21829 0.30834 0.21829 0.31016 0.21921 C 0.31133 0.21968 0.3125 0.2206 0.31355 0.2213 C 0.31511 0.22199 0.31667 0.22245 0.3181 0.22315 C 0.31928 0.22454 0.32032 0.22616 0.32149 0.22732 C 0.32318 0.2287 0.328 0.23056 0.32956 0.23125 C 0.33933 0.24282 0.32696 0.22894 0.33633 0.23727 C 0.34193 0.24236 0.33737 0.24097 0.3431 0.24352 C 0.34688 0.24514 0.34883 0.24491 0.35222 0.24745 C 0.35456 0.24931 0.35678 0.25162 0.35899 0.25347 C 0.36185 0.25579 0.36511 0.25648 0.3681 0.25764 C 0.37357 0.26134 0.37474 0.2625 0.3806 0.26574 C 0.38829 0.26968 0.38256 0.26528 0.39206 0.27176 C 0.39467 0.27361 0.39727 0.27593 0.4 0.27778 C 0.40105 0.27847 0.40222 0.27894 0.40339 0.27986 C 0.40495 0.28102 0.40625 0.28287 0.40795 0.2838 C 0.40977 0.28495 0.41172 0.28519 0.41355 0.28588 C 0.41511 0.28657 0.41667 0.28727 0.4181 0.28796 L 0.425 0.29607 C 0.42605 0.29722 0.42709 0.29907 0.42839 0.3 C 0.43008 0.30116 0.43503 0.30509 0.4375 0.30602 C 0.44089 0.30764 0.44428 0.30857 0.44766 0.31019 C 0.4504 0.31134 0.45443 0.31458 0.45678 0.3162 C 0.45899 0.31759 0.46133 0.31852 0.46355 0.32014 C 0.46589 0.32199 0.4681 0.32454 0.47045 0.32639 C 0.47331 0.32847 0.47644 0.33009 0.47943 0.33241 C 0.4862 0.33704 0.48959 0.34074 0.49649 0.34445 C 0.49844 0.34537 0.5004 0.3456 0.50222 0.34653 C 0.51277 0.35116 0.49792 0.34514 0.50899 0.35255 C 0.51081 0.3537 0.51277 0.35394 0.51472 0.35463 C 0.51628 0.35602 0.51771 0.35764 0.51928 0.35857 C 0.5211 0.35972 0.52318 0.35926 0.525 0.36065 C 0.5267 0.36204 0.52774 0.36528 0.52943 0.36667 C 0.53165 0.36852 0.53399 0.36945 0.53633 0.37083 C 0.53737 0.3713 0.53855 0.37222 0.53972 0.37269 C 0.54922 0.37755 0.54493 0.3757 0.55222 0.3787 C 0.55404 0.38079 0.55586 0.38357 0.55795 0.38495 C 0.5642 0.38912 0.56797 0.38773 0.57383 0.39306 C 0.58047 0.39884 0.5767 0.39607 0.58516 0.40093 C 0.58633 0.40162 0.58737 0.40278 0.58855 0.40301 L 0.59649 0.40509 C 0.60652 0.4169 0.5905 0.39884 0.60678 0.4132 C 0.60821 0.41458 0.60964 0.41644 0.61133 0.41713 C 0.61394 0.41852 0.61654 0.41852 0.61928 0.41921 C 0.62149 0.4206 0.62409 0.42083 0.62605 0.42315 C 0.63073 0.42894 0.62813 0.42662 0.63399 0.4294 C 0.64193 0.43866 0.63204 0.42755 0.6431 0.4375 C 0.64428 0.43843 0.64532 0.44028 0.64649 0.44144 C 0.65027 0.44491 0.64987 0.44097 0.64987 0.4456 L 0.64987 0.4456 " pathEditMode="relative" ptsTypes="AAAAAAAAAAAAAAAAAAAAAAAAAAAAAAAAAAAAAAAAAAAAAAAAAAAAAAAAAAAAAAAAAAAAAAAAAAAAAAAAA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4"/>
                                            </p:cond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98692" y="1142202"/>
            <a:ext cx="7621064" cy="571579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17225" y="1142202"/>
            <a:ext cx="6795221" cy="5265749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60866" y="0"/>
            <a:ext cx="461679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>
                <a:solidFill>
                  <a:srgbClr val="002060"/>
                </a:solidFill>
              </a:rPr>
              <a:t>На качелях я качаюсь,</a:t>
            </a:r>
          </a:p>
          <a:p>
            <a:r>
              <a:rPr lang="ru-RU" sz="2400" b="1" i="1" dirty="0">
                <a:solidFill>
                  <a:srgbClr val="002060"/>
                </a:solidFill>
              </a:rPr>
              <a:t>Вверх-вниз, вверх-вниз.</a:t>
            </a:r>
          </a:p>
          <a:p>
            <a:r>
              <a:rPr lang="ru-RU" sz="2400" b="1" i="1" dirty="0">
                <a:solidFill>
                  <a:srgbClr val="002060"/>
                </a:solidFill>
              </a:rPr>
              <a:t>Я до крыши поднимаюсь,</a:t>
            </a:r>
          </a:p>
          <a:p>
            <a:r>
              <a:rPr lang="ru-RU" sz="2400" b="1" i="1" dirty="0">
                <a:solidFill>
                  <a:srgbClr val="002060"/>
                </a:solidFill>
              </a:rPr>
              <a:t>А потом спускаюсь вниз.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5233161" y="185449"/>
            <a:ext cx="1590179" cy="461665"/>
          </a:xfrm>
          <a:prstGeom prst="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«Качели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 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xmlns="" val="164692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://chicagohacksbig.com/images/cup-clipart-1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70231" y="2939619"/>
            <a:ext cx="1332217" cy="870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http://chicagohacksbig.com/images/cup-clipart-1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29358" y="3147438"/>
            <a:ext cx="1332217" cy="870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http://chicagohacksbig.com/images/cup-clipart-1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54645" y="2722857"/>
            <a:ext cx="1332217" cy="870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ttp://chicagohacksbig.com/images/cup-clipart-1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22428" y="2939619"/>
            <a:ext cx="1332217" cy="870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ttp://chicagohacksbig.com/images/cup-clipart-1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01796" y="2939618"/>
            <a:ext cx="1332217" cy="870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5754915" y="5384039"/>
            <a:ext cx="2864374" cy="3740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i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.      </a:t>
            </a: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4445000" y="177800"/>
            <a:ext cx="1760867" cy="461665"/>
          </a:xfrm>
          <a:prstGeom prst="rect">
            <a:avLst/>
          </a:prstGeom>
          <a:ln w="190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«Чашечка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endParaRPr lang="ru-RU" sz="2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642B9F29-1129-4BB7-90B6-32C642D514F6}"/>
              </a:ext>
            </a:extLst>
          </p:cNvPr>
          <p:cNvSpPr txBox="1"/>
          <p:nvPr/>
        </p:nvSpPr>
        <p:spPr>
          <a:xfrm>
            <a:off x="222179" y="4159737"/>
            <a:ext cx="429876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/>
              <a:t>Язычок наш поумнел.</a:t>
            </a:r>
          </a:p>
          <a:p>
            <a:r>
              <a:rPr lang="ru-RU" sz="2800" b="1" i="1" dirty="0"/>
              <a:t>Чашку сделать он сумел.</a:t>
            </a:r>
          </a:p>
          <a:p>
            <a:r>
              <a:rPr lang="ru-RU" sz="2800" b="1" i="1" dirty="0"/>
              <a:t>Можно чай туда налить.</a:t>
            </a:r>
          </a:p>
          <a:p>
            <a:r>
              <a:rPr lang="ru-RU" sz="2800" b="1" i="1" dirty="0"/>
              <a:t>И с конфетами попить.</a:t>
            </a:r>
          </a:p>
          <a:p>
            <a:r>
              <a:rPr lang="ru-RU" sz="2800" b="1" i="1" dirty="0"/>
              <a:t>1, 2, 3, 4, 5 – чашку можно убирать.</a:t>
            </a:r>
          </a:p>
        </p:txBody>
      </p:sp>
    </p:spTree>
    <p:extLst>
      <p:ext uri="{BB962C8B-B14F-4D97-AF65-F5344CB8AC3E}">
        <p14:creationId xmlns:p14="http://schemas.microsoft.com/office/powerpoint/2010/main" xmlns="" val="2168867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86178" y="1629257"/>
            <a:ext cx="7937853" cy="4875166"/>
          </a:xfrm>
          <a:prstGeom prst="rect">
            <a:avLst/>
          </a:prstGeom>
        </p:spPr>
      </p:pic>
      <p:pic>
        <p:nvPicPr>
          <p:cNvPr id="3" name="Picture 2" descr="https://s3.hostingkartinok.com/uploads/images/2014/01/72e9c9ba7a2ee84bb4d41e957f87b5c5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86178" y="1629257"/>
            <a:ext cx="7937853" cy="4875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94030" y="155275"/>
            <a:ext cx="1841017" cy="461665"/>
          </a:xfrm>
          <a:prstGeom prst="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«Лошадка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 </a:t>
            </a:r>
            <a:endParaRPr lang="ru-RU" sz="2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78D8C6A-2FF7-4EAA-B05D-A6DDB91DA573}"/>
              </a:ext>
            </a:extLst>
          </p:cNvPr>
          <p:cNvSpPr txBox="1"/>
          <p:nvPr/>
        </p:nvSpPr>
        <p:spPr>
          <a:xfrm>
            <a:off x="129397" y="5182700"/>
            <a:ext cx="435751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/>
              <a:t>Я лошадка – серый бок.</a:t>
            </a:r>
          </a:p>
          <a:p>
            <a:r>
              <a:rPr lang="ru-RU" sz="2800" b="1" i="1" dirty="0"/>
              <a:t>Я копытцем постучу,</a:t>
            </a:r>
          </a:p>
          <a:p>
            <a:r>
              <a:rPr lang="ru-RU" sz="2800" b="1" i="1" dirty="0"/>
              <a:t>Если надо прокачу</a:t>
            </a:r>
            <a:r>
              <a:rPr lang="ru-RU" sz="2800" b="1" i="1" dirty="0" smtClean="0"/>
              <a:t>.</a:t>
            </a:r>
            <a:endParaRPr lang="ru-RU" sz="2800" b="1" i="1" dirty="0"/>
          </a:p>
        </p:txBody>
      </p:sp>
    </p:spTree>
    <p:extLst>
      <p:ext uri="{BB962C8B-B14F-4D97-AF65-F5344CB8AC3E}">
        <p14:creationId xmlns:p14="http://schemas.microsoft.com/office/powerpoint/2010/main" xmlns="" val="1118467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4.07407E-6 L -0.60013 -0.00208 " pathEditMode="relative" rAng="0" ptsTypes="AA">
                                      <p:cBhvr>
                                        <p:cTn id="11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013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storage.googleapis.com/multi-static-content/previews/artage-io-thumb-5ee3e2618defbdc60980627d3cfd2a6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56786" y="3737686"/>
            <a:ext cx="1658391" cy="1842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vospitatel.com.ua/images/g/grib-rast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47098" y="2729344"/>
            <a:ext cx="1423844" cy="226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nachalo4ka.ru/wp-content/uploads/2014/08/bol-grib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02863" y="2147861"/>
            <a:ext cx="1506970" cy="21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http://www.clipartlord.com/wp-content/uploads/2014/07/mushroom9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25710" y="2147861"/>
            <a:ext cx="1852933" cy="2470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http://img0.liveinternet.ru/images/attach/c/5/123/304/123304360_5177462_89904316_AstrayaDesigns_Forest_story_el17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949697" y="2729344"/>
            <a:ext cx="2035903" cy="2287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723467" y="215859"/>
            <a:ext cx="1576714" cy="461665"/>
          </a:xfrm>
          <a:prstGeom prst="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«Грибок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 </a:t>
            </a:r>
            <a:endParaRPr lang="ru-RU" sz="24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571658" y="4915276"/>
            <a:ext cx="490160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/>
              <a:t>На тонкой ножке вырос гриб,</a:t>
            </a:r>
          </a:p>
          <a:p>
            <a:r>
              <a:rPr lang="ru-RU" sz="2800" b="1" i="1" dirty="0"/>
              <a:t>Он не мал и не велик.</a:t>
            </a:r>
          </a:p>
          <a:p>
            <a:r>
              <a:rPr lang="ru-RU" sz="2800" b="1" i="1" dirty="0"/>
              <a:t>Присосался язычок!</a:t>
            </a:r>
          </a:p>
          <a:p>
            <a:r>
              <a:rPr lang="ru-RU" sz="2800" b="1" i="1" dirty="0"/>
              <a:t>Несколько секунд – молчок!</a:t>
            </a:r>
          </a:p>
        </p:txBody>
      </p:sp>
    </p:spTree>
    <p:extLst>
      <p:ext uri="{BB962C8B-B14F-4D97-AF65-F5344CB8AC3E}">
        <p14:creationId xmlns:p14="http://schemas.microsoft.com/office/powerpoint/2010/main" xmlns="" val="4036665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http://img-fotki.yandex.ru/get/58191/47407354.48d/0_b65ae_ee40d0f4_ori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4971301" y="1381659"/>
            <a:ext cx="2255116" cy="2972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198533" y="101600"/>
            <a:ext cx="2802947" cy="461665"/>
          </a:xfrm>
          <a:prstGeom prst="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«Вкусное варенье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endParaRPr lang="ru-RU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B82DE5B-7C17-463A-8CC6-A91B4CE8F8DE}"/>
              </a:ext>
            </a:extLst>
          </p:cNvPr>
          <p:cNvSpPr txBox="1"/>
          <p:nvPr/>
        </p:nvSpPr>
        <p:spPr>
          <a:xfrm>
            <a:off x="273325" y="5042118"/>
            <a:ext cx="440266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/>
              <a:t>Ох, и вкусное варенье,</a:t>
            </a:r>
          </a:p>
          <a:p>
            <a:r>
              <a:rPr lang="ru-RU" sz="2800" b="1" i="1" dirty="0"/>
              <a:t>Жаль осталось на губе.</a:t>
            </a:r>
          </a:p>
          <a:p>
            <a:r>
              <a:rPr lang="ru-RU" sz="2800" b="1" i="1" dirty="0"/>
              <a:t>Язычок я подниму,</a:t>
            </a:r>
          </a:p>
          <a:p>
            <a:r>
              <a:rPr lang="ru-RU" sz="2800" b="1" i="1" dirty="0"/>
              <a:t> И остатки оближу.</a:t>
            </a:r>
          </a:p>
        </p:txBody>
      </p:sp>
    </p:spTree>
    <p:extLst>
      <p:ext uri="{BB962C8B-B14F-4D97-AF65-F5344CB8AC3E}">
        <p14:creationId xmlns:p14="http://schemas.microsoft.com/office/powerpoint/2010/main" xmlns="" val="2112531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http://xn--80av0d.xn--80aswg/fotoid/353315-500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91900" y="1238247"/>
            <a:ext cx="5444836" cy="4361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410596" y="178710"/>
            <a:ext cx="1527469" cy="461665"/>
          </a:xfrm>
          <a:prstGeom prst="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«Маляр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 </a:t>
            </a:r>
            <a:endParaRPr lang="ru-RU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9F855D3-94DD-4C32-8F45-D72C4D78C3C6}"/>
              </a:ext>
            </a:extLst>
          </p:cNvPr>
          <p:cNvSpPr txBox="1"/>
          <p:nvPr/>
        </p:nvSpPr>
        <p:spPr>
          <a:xfrm>
            <a:off x="298579" y="5747658"/>
            <a:ext cx="452534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/>
              <a:t>Красить потолки пора,</a:t>
            </a:r>
          </a:p>
          <a:p>
            <a:r>
              <a:rPr lang="ru-RU" sz="2800" b="1" i="1" dirty="0"/>
              <a:t>Пригласили маляра</a:t>
            </a:r>
          </a:p>
        </p:txBody>
      </p:sp>
    </p:spTree>
    <p:extLst>
      <p:ext uri="{BB962C8B-B14F-4D97-AF65-F5344CB8AC3E}">
        <p14:creationId xmlns:p14="http://schemas.microsoft.com/office/powerpoint/2010/main" xmlns="" val="2028342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http://nachalo4ka.ru/wp-content/uploads/2014/10/11-1119x120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604697" y="3418764"/>
            <a:ext cx="3207088" cy="3439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nachalo4ka.ru/wp-content/uploads/2014/10/11-1119x120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7124131" y="1699146"/>
            <a:ext cx="3189381" cy="3439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nachalo4ka.ru/wp-content/uploads/2014/10/11-1119x120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62336" y="2845558"/>
            <a:ext cx="3207088" cy="3439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528868" y="224287"/>
            <a:ext cx="1478290" cy="461665"/>
          </a:xfrm>
          <a:prstGeom prst="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«Индюк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endParaRPr lang="ru-RU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3D068D2-55C7-4311-95CD-4FABE4A3F0CB}"/>
              </a:ext>
            </a:extLst>
          </p:cNvPr>
          <p:cNvSpPr txBox="1"/>
          <p:nvPr/>
        </p:nvSpPr>
        <p:spPr>
          <a:xfrm>
            <a:off x="7878222" y="5473005"/>
            <a:ext cx="48705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>
                <a:solidFill>
                  <a:schemeClr val="bg1"/>
                </a:solidFill>
              </a:rPr>
              <a:t>Индюшата –</a:t>
            </a:r>
            <a:r>
              <a:rPr lang="ru-RU" sz="2800" b="1" i="1" dirty="0" err="1">
                <a:solidFill>
                  <a:schemeClr val="bg1"/>
                </a:solidFill>
              </a:rPr>
              <a:t>малышата</a:t>
            </a:r>
            <a:r>
              <a:rPr lang="ru-RU" sz="2800" b="1" i="1" dirty="0">
                <a:solidFill>
                  <a:schemeClr val="bg1"/>
                </a:solidFill>
              </a:rPr>
              <a:t> </a:t>
            </a:r>
          </a:p>
          <a:p>
            <a:r>
              <a:rPr lang="ru-RU" sz="2800" b="1" i="1" dirty="0">
                <a:solidFill>
                  <a:schemeClr val="bg1"/>
                </a:solidFill>
              </a:rPr>
              <a:t>Лапками топочут,</a:t>
            </a:r>
          </a:p>
          <a:p>
            <a:r>
              <a:rPr lang="ru-RU" sz="2800" b="1" i="1" dirty="0">
                <a:solidFill>
                  <a:schemeClr val="bg1"/>
                </a:solidFill>
              </a:rPr>
              <a:t>Весело </a:t>
            </a:r>
            <a:r>
              <a:rPr lang="ru-RU" sz="2800" b="1" i="1" dirty="0" err="1">
                <a:solidFill>
                  <a:schemeClr val="bg1"/>
                </a:solidFill>
              </a:rPr>
              <a:t>болбочут</a:t>
            </a:r>
            <a:r>
              <a:rPr lang="ru-RU" sz="2800" b="1" i="1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3900235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1.11111E-6 L 5E-6 -1.11111E-6 C 0.00326 0.00115 0.00665 0.00231 0.01003 0.00393 C 0.0112 0.00439 0.01225 0.00602 0.01342 0.00602 C 0.02644 0.00602 0.03946 0.00463 0.05261 0.00393 C 0.05482 0.00324 0.05704 0.00254 0.05925 0.00185 L 0.08503 -0.00394 C 0.08725 -0.00533 0.08946 -0.00672 0.09167 -0.00811 C 0.09428 -0.00949 0.09701 -0.01042 0.09962 -0.01204 C 0.10665 -0.01644 0.11355 -0.02246 0.12084 -0.02593 C 0.12501 -0.02801 0.12904 -0.02963 0.13321 -0.03195 C 0.13659 -0.0338 0.13985 -0.03565 0.14324 -0.03797 C 0.14701 -0.04028 0.15053 -0.04375 0.15443 -0.04584 C 0.15769 -0.04769 0.1612 -0.04838 0.16446 -0.04977 C 0.16641 -0.05186 0.16811 -0.05417 0.17006 -0.05579 C 0.18165 -0.06505 0.17214 -0.05463 0.18243 -0.06366 C 0.18438 -0.06551 0.18607 -0.06806 0.18803 -0.06968 C 0.19311 -0.07408 0.19857 -0.07709 0.20365 -0.08172 L 0.22383 -0.09954 C 0.228 -0.10348 0.23178 -0.10834 0.2362 -0.11158 L 0.25847 -0.12732 C 0.26146 -0.1294 0.26745 -0.13334 0.26745 -0.13334 C 0.26641 -0.13148 0.26303 -0.1294 0.26407 -0.12732 C 0.26446 -0.12686 0.27344 -0.13102 0.27422 -0.13148 C 0.27605 -0.13334 0.27774 -0.13588 0.27982 -0.13727 C 0.2823 -0.13912 0.28503 -0.13982 0.28764 -0.14144 C 0.28959 -0.14236 0.29128 -0.14422 0.29324 -0.14537 C 0.29623 -0.14699 0.29922 -0.14769 0.30222 -0.14931 C 0.30443 -0.15047 0.30665 -0.15186 0.30886 -0.15324 C 0.31264 -0.15579 0.31615 -0.15973 0.32006 -0.16135 C 0.33152 -0.16528 0.32097 -0.16111 0.32904 -0.16528 C 0.33047 -0.16598 0.33204 -0.16644 0.33347 -0.16713 C 0.33581 -0.16829 0.3379 -0.17014 0.34024 -0.17107 C 0.3418 -0.17176 0.34324 -0.17223 0.34467 -0.17315 C 0.34662 -0.17431 0.34844 -0.17593 0.35027 -0.17709 C 0.35574 -0.18056 0.36068 -0.18264 0.36602 -0.18704 C 0.36797 -0.18866 0.36967 -0.19144 0.37162 -0.19306 C 0.37266 -0.19398 0.37383 -0.19422 0.37501 -0.19514 C 0.37865 -0.19769 0.3823 -0.2007 0.3862 -0.20301 C 0.38725 -0.20371 0.38842 -0.20417 0.38946 -0.2051 C 0.39141 -0.20625 0.39337 -0.20741 0.39506 -0.20903 C 0.40378 -0.21667 0.39337 -0.20996 0.40183 -0.21505 C 0.403 -0.21621 0.40391 -0.21806 0.40521 -0.21898 C 0.41094 -0.22292 0.41485 -0.22338 0.42084 -0.225 C 0.42266 -0.22616 0.42462 -0.22732 0.42644 -0.22894 C 0.43295 -0.23473 0.42644 -0.23172 0.43425 -0.23681 C 0.43568 -0.23773 0.43725 -0.23797 0.43881 -0.23889 C 0.44102 -0.24005 0.44324 -0.24167 0.44545 -0.24283 C 0.44727 -0.24375 0.44922 -0.24398 0.45105 -0.24491 C 0.45808 -0.24792 0.45079 -0.24514 0.45782 -0.2507 C 0.46563 -0.25695 0.46251 -0.25278 0.46902 -0.25672 C 0.47084 -0.25787 0.47266 -0.25949 0.47462 -0.26065 C 0.47605 -0.26158 0.47761 -0.26204 0.47904 -0.26273 C 0.48451 -0.26551 0.48087 -0.26436 0.48803 -0.26875 C 0.49011 -0.26991 0.49376 -0.27084 0.49584 -0.27269 C 0.49701 -0.27361 0.49792 -0.27616 0.49922 -0.27662 C 0.5043 -0.27871 0.50964 -0.27917 0.51485 -0.28056 L 0.52162 -0.28449 C 0.52266 -0.28519 0.52383 -0.28635 0.52501 -0.28658 C 0.54024 -0.29005 0.53087 -0.2882 0.553 -0.29051 C 0.55105 -0.29329 0.54571 -0.29561 0.5474 -0.29861 C 0.54949 -0.30232 0.55326 -0.29723 0.55626 -0.29653 C 0.56003 -0.29584 0.56381 -0.29514 0.56745 -0.29445 C 0.56863 -0.29329 0.56967 -0.29167 0.57084 -0.29051 C 0.57188 -0.28959 0.57318 -0.28959 0.57422 -0.28866 C 0.57657 -0.28635 0.58087 -0.28056 0.58087 -0.28056 L 0.58087 -0.28056 " pathEditMode="relative" ptsTypes="AAAAAAAAAAAAAAAAAAAAAAAAAAAAAAAAAAAAAAAAAAAAAAAAAAAAAAAAAAAAAAAAAAA">
                                      <p:cBhvr>
                                        <p:cTn id="6" dur="5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0"/>
                            </p:stCondLst>
                            <p:childTnLst>
                              <p:par>
                                <p:cTn id="1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125E-6 -3.33333E-6 L 8.125E-6 -3.33333E-6 C -0.02239 0.00787 -0.00051 -0.00208 -0.02135 0.01389 C -0.02421 0.01598 -0.03775 0.01783 -0.03814 0.01783 C -0.04544 0.00787 -0.04023 0.01135 -0.05156 0.01783 C -0.0664 0.02616 -0.06354 0.02477 -0.07499 0.02778 C -0.08854 0.0456 -0.06692 0.01852 -0.08854 0.03773 C -0.08997 0.03912 -0.0914 0.04074 -0.09296 0.04167 C -0.10585 0.05023 -0.08424 0.02986 -0.10859 0.05162 C -0.12005 0.06181 -0.10598 0.04861 -0.11757 0.06158 C -0.12122 0.06551 -0.12382 0.06644 -0.12773 0.06945 C -0.12994 0.0713 -0.13216 0.07338 -0.13437 0.07547 C -0.13632 0.07732 -0.13801 0.0801 -0.13997 0.08148 C -0.14635 0.08611 -0.144 0.08102 -0.14895 0.08542 C -0.15859 0.09398 -0.15051 0.08959 -0.15898 0.09352 C -0.16301 0.10417 -0.15898 0.09653 -0.16796 0.10139 C -0.17564 0.10556 -0.16939 0.1044 -0.17578 0.10926 C -0.17721 0.11042 -0.17877 0.11065 -0.18033 0.11135 C -0.18137 0.11273 -0.18242 0.11435 -0.18359 0.11528 C -0.18502 0.11644 -0.18658 0.11644 -0.18814 0.11736 C -0.19934 0.12292 -0.18189 0.11505 -0.19596 0.1213 C -0.19817 0.12732 -0.19778 0.12801 -0.20156 0.13125 C -0.20182 0.13148 -0.20234 0.13125 -0.2026 0.13125 L -0.2026 0.13334 " pathEditMode="relative" ptsTypes="AAAAAAAAAAAAAAAAAAAAAAAA">
                                      <p:cBhvr>
                                        <p:cTn id="12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"/>
                                            </p:cond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0"/>
                            </p:stCondLst>
                            <p:childTnLst>
                              <p:par>
                                <p:cTn id="1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85185E-6 L 1.66667E-6 -1.85185E-6 C 0.00326 0.00116 0.00664 0.00232 0.01003 0.00394 C 0.01341 0.00556 0.01654 0.00949 0.02006 0.00972 C 0.04805 0.01227 0.07604 0.01111 0.10404 0.01181 C 0.13021 0.0132 0.15638 0.01343 0.18243 0.01574 C 0.18477 0.01597 0.18685 0.01898 0.1892 0.01968 C 0.19545 0.02222 0.20183 0.02384 0.20821 0.0257 C 0.21042 0.02639 0.21263 0.02685 0.21485 0.02778 C 0.2168 0.02847 0.21862 0.02917 0.22045 0.02963 C 0.24219 0.03658 0.22683 0.03125 0.23959 0.03565 C 0.24414 0.0412 0.24532 0.04398 0.253 0.04167 C 0.30118 0.02732 0.29232 0.02778 0.28099 0.02778 L 0.28099 0.02384 " pathEditMode="relative" ptsTypes="AAAAAAAAAAAAAA">
                                      <p:cBhvr>
                                        <p:cTn id="1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900igr.net/up/datai/173732/0007-008-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333047"/>
            <a:ext cx="2830008" cy="3915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169760" y="237067"/>
            <a:ext cx="1925527" cy="400110"/>
          </a:xfrm>
          <a:prstGeom prst="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«Барабанщик»</a:t>
            </a:r>
            <a:endParaRPr lang="ru-RU" sz="2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A27C96D-FE0A-4344-AC41-09BF3E084194}"/>
              </a:ext>
            </a:extLst>
          </p:cNvPr>
          <p:cNvSpPr txBox="1"/>
          <p:nvPr/>
        </p:nvSpPr>
        <p:spPr>
          <a:xfrm>
            <a:off x="8009869" y="5695145"/>
            <a:ext cx="43760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>
                <a:solidFill>
                  <a:srgbClr val="0033CC"/>
                </a:solidFill>
              </a:rPr>
              <a:t>Барабанщик очень занят,</a:t>
            </a:r>
          </a:p>
          <a:p>
            <a:r>
              <a:rPr lang="ru-RU" sz="2800" b="1" i="1" dirty="0">
                <a:solidFill>
                  <a:srgbClr val="0033CC"/>
                </a:solidFill>
              </a:rPr>
              <a:t>Барабанщик барабанит.</a:t>
            </a:r>
          </a:p>
        </p:txBody>
      </p:sp>
    </p:spTree>
    <p:extLst>
      <p:ext uri="{BB962C8B-B14F-4D97-AF65-F5344CB8AC3E}">
        <p14:creationId xmlns:p14="http://schemas.microsoft.com/office/powerpoint/2010/main" xmlns="" val="787686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4.44444E-6 L 0.74309 -0.01759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148" y="-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4" name="Picture 8" descr="C:\Documents and Settings\Admin\Мои документы\для оформления тит. листов рамочки\фоторамочки\1259251143_futuru_ru_137.jpg"/>
          <p:cNvPicPr>
            <a:picLocks noChangeAspect="1" noChangeArrowheads="1"/>
          </p:cNvPicPr>
          <p:nvPr/>
        </p:nvPicPr>
        <p:blipFill>
          <a:blip r:embed="rId2" cstate="print"/>
          <a:srcRect b="6250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5511816"/>
          </a:xfrm>
        </p:spPr>
        <p:txBody>
          <a:bodyPr/>
          <a:lstStyle/>
          <a:p>
            <a:pPr algn="ctr"/>
            <a:r>
              <a:rPr lang="ru-RU" b="1" dirty="0">
                <a:solidFill>
                  <a:schemeClr val="accent3">
                    <a:lumMod val="50000"/>
                  </a:schemeClr>
                </a:solidFill>
              </a:rPr>
              <a:t/>
            </a:r>
            <a:br>
              <a:rPr lang="ru-RU" b="1" dirty="0">
                <a:solidFill>
                  <a:schemeClr val="accent3">
                    <a:lumMod val="50000"/>
                  </a:schemeClr>
                </a:solidFill>
              </a:rPr>
            </a:br>
            <a:endParaRPr lang="ru-RU" b="1" dirty="0">
              <a:solidFill>
                <a:srgbClr val="00B0F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 rot="20646884">
            <a:off x="3085153" y="2343948"/>
            <a:ext cx="586929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8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МОЛОДЦЫ !</a:t>
            </a:r>
            <a:endParaRPr lang="ru-RU" sz="8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9468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mvm-dou2-solnyshko.ru/images/solnts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22658" y="1634000"/>
            <a:ext cx="3882261" cy="3639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mvm-dou2-solnyshko.ru/images/solnts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2587" y="-185953"/>
            <a:ext cx="3882261" cy="3639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mvm-dou2-solnyshko.ru/images/solnts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2586" y="3210316"/>
            <a:ext cx="3882261" cy="3639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mvm-dou2-solnyshko.ru/images/solnts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35350" y="0"/>
            <a:ext cx="3882261" cy="3639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mvm-dou2-solnyshko.ru/images/solnts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35349" y="3327276"/>
            <a:ext cx="3882261" cy="3639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506145" y="0"/>
            <a:ext cx="1229183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«Улыбка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911600" y="5985884"/>
            <a:ext cx="437726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/>
              <a:t>Наши губки улыбнулись,</a:t>
            </a:r>
          </a:p>
          <a:p>
            <a:pPr algn="ctr"/>
            <a:r>
              <a:rPr lang="ru-RU" sz="2400" b="1" i="1" dirty="0"/>
              <a:t>Прямо к ушкам потянулись</a:t>
            </a:r>
            <a:r>
              <a:rPr lang="ru-RU" sz="24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4199865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37474 0.26551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37" y="13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8000"/>
                            </p:stCondLst>
                            <p:childTnLst>
                              <p:par>
                                <p:cTn id="2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22222E-6 L -0.38528 0.26551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71" y="13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0"/>
                            </p:stCondLst>
                            <p:childTnLst>
                              <p:par>
                                <p:cTn id="2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2000"/>
                            </p:stCondLst>
                            <p:childTnLst>
                              <p:par>
                                <p:cTn id="3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33333E-6 L 0.34089 -0.22963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44" y="-11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4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4000"/>
                            </p:stCondLst>
                            <p:childTnLst>
                              <p:par>
                                <p:cTn id="3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6000"/>
                            </p:stCondLst>
                            <p:childTnLst>
                              <p:par>
                                <p:cTn id="4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96296E-6 L -0.35182 -0.24676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591" y="-12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nachalo4ka.ru/wp-content/uploads/2014/08/zabor-shtaketnik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79348"/>
          <a:stretch/>
        </p:blipFill>
        <p:spPr bwMode="auto">
          <a:xfrm>
            <a:off x="646894" y="3418717"/>
            <a:ext cx="2246431" cy="314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://nachalo4ka.ru/wp-content/uploads/2014/08/zabor-shtaketnik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79348"/>
          <a:stretch/>
        </p:blipFill>
        <p:spPr bwMode="auto">
          <a:xfrm>
            <a:off x="2557581" y="3418717"/>
            <a:ext cx="2246431" cy="314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://nachalo4ka.ru/wp-content/uploads/2014/08/zabor-shtaketnik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79348"/>
          <a:stretch/>
        </p:blipFill>
        <p:spPr bwMode="auto">
          <a:xfrm>
            <a:off x="4468268" y="3418717"/>
            <a:ext cx="2246431" cy="314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nachalo4ka.ru/wp-content/uploads/2014/08/zabor-shtaketnik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79348"/>
          <a:stretch/>
        </p:blipFill>
        <p:spPr bwMode="auto">
          <a:xfrm>
            <a:off x="6378955" y="3418717"/>
            <a:ext cx="2246431" cy="314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nachalo4ka.ru/wp-content/uploads/2014/08/zabor-shtaketnik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7636" t="4776" r="1913" b="-4776"/>
          <a:stretch/>
        </p:blipFill>
        <p:spPr bwMode="auto">
          <a:xfrm>
            <a:off x="8547748" y="3595807"/>
            <a:ext cx="2224585" cy="314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704566" y="0"/>
            <a:ext cx="1596719" cy="400110"/>
          </a:xfrm>
          <a:prstGeom prst="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«Заборчик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 </a:t>
            </a:r>
            <a:endParaRPr lang="ru-RU" sz="20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6682538" y="5657671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/>
              <a:t>Зубы ровно мы смыкаем</a:t>
            </a:r>
          </a:p>
          <a:p>
            <a:r>
              <a:rPr lang="ru-RU" sz="2400" b="1" dirty="0"/>
              <a:t>И заборчик получаем.</a:t>
            </a:r>
          </a:p>
          <a:p>
            <a:r>
              <a:rPr lang="ru-RU" sz="2400" b="1" dirty="0"/>
              <a:t>1, 2, 3, 4, 5 – заборчик можно убирать.</a:t>
            </a:r>
          </a:p>
        </p:txBody>
      </p:sp>
    </p:spTree>
    <p:extLst>
      <p:ext uri="{BB962C8B-B14F-4D97-AF65-F5344CB8AC3E}">
        <p14:creationId xmlns:p14="http://schemas.microsoft.com/office/powerpoint/2010/main" xmlns="" val="4174164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chudomama.com/purchases/uploads/699/74c/15dd6574c43bfea0d96f39b17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352030">
            <a:off x="3434704" y="1536592"/>
            <a:ext cx="1944003" cy="1927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chudomama.com/purchases/uploads/699/74c/15dd6574c43bfea0d96f39b17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352030">
            <a:off x="4667758" y="1536593"/>
            <a:ext cx="1944003" cy="1927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chudomama.com/purchases/uploads/699/74c/15dd6574c43bfea0d96f39b17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352030">
            <a:off x="5900813" y="1675138"/>
            <a:ext cx="1944003" cy="1927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chudomama.com/purchases/uploads/699/74c/15dd6574c43bfea0d96f39b17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352030">
            <a:off x="7263034" y="1536592"/>
            <a:ext cx="1944003" cy="1927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chudomama.com/purchases/uploads/699/74c/15dd6574c43bfea0d96f39b17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352030">
            <a:off x="8658400" y="1536591"/>
            <a:ext cx="1944003" cy="1927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130800" y="133785"/>
            <a:ext cx="1534266" cy="369332"/>
          </a:xfrm>
          <a:prstGeom prst="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«Лопаточка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9EBE339-A9E2-4FBB-A800-63C7C329C4EE}"/>
              </a:ext>
            </a:extLst>
          </p:cNvPr>
          <p:cNvSpPr txBox="1"/>
          <p:nvPr/>
        </p:nvSpPr>
        <p:spPr>
          <a:xfrm>
            <a:off x="195949" y="5022777"/>
            <a:ext cx="421075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>
                <a:solidFill>
                  <a:schemeClr val="bg1"/>
                </a:solidFill>
              </a:rPr>
              <a:t>Язык лопаткой положи,</a:t>
            </a:r>
          </a:p>
          <a:p>
            <a:r>
              <a:rPr lang="ru-RU" sz="2800" b="1" i="1" dirty="0">
                <a:solidFill>
                  <a:schemeClr val="bg1"/>
                </a:solidFill>
              </a:rPr>
              <a:t>И спокойно подержи</a:t>
            </a:r>
            <a:r>
              <a:rPr lang="ru-RU" sz="2800" b="1" i="1" dirty="0" smtClean="0">
                <a:solidFill>
                  <a:schemeClr val="bg1"/>
                </a:solidFill>
              </a:rPr>
              <a:t>.</a:t>
            </a:r>
          </a:p>
          <a:p>
            <a:r>
              <a:rPr lang="ru-RU" sz="2800" b="1" i="1" dirty="0">
                <a:solidFill>
                  <a:schemeClr val="bg1"/>
                </a:solidFill>
              </a:rPr>
              <a:t>1, 2, 3, 4, 5 – </a:t>
            </a:r>
            <a:r>
              <a:rPr lang="ru-RU" sz="2800" b="1" i="1" dirty="0" smtClean="0">
                <a:solidFill>
                  <a:schemeClr val="bg1"/>
                </a:solidFill>
              </a:rPr>
              <a:t>лопатку можно </a:t>
            </a:r>
            <a:r>
              <a:rPr lang="ru-RU" sz="2800" b="1" i="1" dirty="0">
                <a:solidFill>
                  <a:schemeClr val="bg1"/>
                </a:solidFill>
              </a:rPr>
              <a:t>убирать.</a:t>
            </a:r>
          </a:p>
          <a:p>
            <a:endParaRPr lang="ru-RU" sz="2800" b="1" i="1" dirty="0"/>
          </a:p>
        </p:txBody>
      </p:sp>
    </p:spTree>
    <p:extLst>
      <p:ext uri="{BB962C8B-B14F-4D97-AF65-F5344CB8AC3E}">
        <p14:creationId xmlns:p14="http://schemas.microsoft.com/office/powerpoint/2010/main" xmlns="" val="3501375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yoyoimage.com/wp-content/uploads/2017/08/1-6-81-609x80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31138" y="2602101"/>
            <a:ext cx="3058564" cy="4017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ttps://yoyoimage.com/wp-content/uploads/2017/08/1-6-81-609x80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90695" y="2602101"/>
            <a:ext cx="3099007" cy="4070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367866" y="175253"/>
            <a:ext cx="1529521" cy="400110"/>
          </a:xfrm>
          <a:prstGeom prst="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«Трубочка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endParaRPr lang="ru-RU"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8171031-5391-4017-A6F8-52B00DDF3372}"/>
              </a:ext>
            </a:extLst>
          </p:cNvPr>
          <p:cNvSpPr txBox="1"/>
          <p:nvPr/>
        </p:nvSpPr>
        <p:spPr>
          <a:xfrm>
            <a:off x="755175" y="4966904"/>
            <a:ext cx="549469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/>
              <a:t>Кто играет на гитаре,</a:t>
            </a:r>
          </a:p>
          <a:p>
            <a:r>
              <a:rPr lang="ru-RU" sz="2800" b="1" i="1" dirty="0"/>
              <a:t>А мы с тобой на дудочке!</a:t>
            </a:r>
          </a:p>
          <a:p>
            <a:r>
              <a:rPr lang="ru-RU" sz="2800" b="1" i="1" dirty="0"/>
              <a:t>Язык вытяни вперед</a:t>
            </a:r>
          </a:p>
          <a:p>
            <a:r>
              <a:rPr lang="ru-RU" sz="2800" b="1" i="1" dirty="0"/>
              <a:t>Узкой, узкой трубочкой!</a:t>
            </a:r>
          </a:p>
        </p:txBody>
      </p:sp>
    </p:spTree>
    <p:extLst>
      <p:ext uri="{BB962C8B-B14F-4D97-AF65-F5344CB8AC3E}">
        <p14:creationId xmlns:p14="http://schemas.microsoft.com/office/powerpoint/2010/main" xmlns="" val="655480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fs00.infourok.ru/images/doc/292/291520/img24.jpg">
            <a:extLst>
              <a:ext uri="{FF2B5EF4-FFF2-40B4-BE49-F238E27FC236}">
                <a16:creationId xmlns:a16="http://schemas.microsoft.com/office/drawing/2014/main" xmlns="" id="{959C8C2F-5690-417B-B70A-145BA2764679}"/>
              </a:ext>
            </a:extLst>
          </p:cNvPr>
          <p:cNvPicPr/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965" t="22722" r="60546" b="41632"/>
          <a:stretch/>
        </p:blipFill>
        <p:spPr bwMode="auto">
          <a:xfrm>
            <a:off x="3389003" y="1085751"/>
            <a:ext cx="1287169" cy="11828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https://fs00.infourok.ru/images/doc/292/291520/img24.jpg">
            <a:extLst>
              <a:ext uri="{FF2B5EF4-FFF2-40B4-BE49-F238E27FC236}">
                <a16:creationId xmlns:a16="http://schemas.microsoft.com/office/drawing/2014/main" xmlns="" id="{959C8C2F-5690-417B-B70A-145BA2764679}"/>
              </a:ext>
            </a:extLst>
          </p:cNvPr>
          <p:cNvPicPr/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965" t="22722" r="60546" b="41632"/>
          <a:stretch/>
        </p:blipFill>
        <p:spPr bwMode="auto">
          <a:xfrm>
            <a:off x="4858987" y="807958"/>
            <a:ext cx="1287169" cy="118288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https://fs00.infourok.ru/images/doc/292/291520/img24.jpg">
            <a:extLst>
              <a:ext uri="{FF2B5EF4-FFF2-40B4-BE49-F238E27FC236}">
                <a16:creationId xmlns:a16="http://schemas.microsoft.com/office/drawing/2014/main" xmlns="" id="{959C8C2F-5690-417B-B70A-145BA2764679}"/>
              </a:ext>
            </a:extLst>
          </p:cNvPr>
          <p:cNvPicPr/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965" t="22722" r="60546" b="41632"/>
          <a:stretch/>
        </p:blipFill>
        <p:spPr bwMode="auto">
          <a:xfrm>
            <a:off x="5402997" y="1861255"/>
            <a:ext cx="1287169" cy="118288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https://fs00.infourok.ru/images/doc/292/291520/img24.jpg">
            <a:extLst>
              <a:ext uri="{FF2B5EF4-FFF2-40B4-BE49-F238E27FC236}">
                <a16:creationId xmlns:a16="http://schemas.microsoft.com/office/drawing/2014/main" xmlns="" id="{959C8C2F-5690-417B-B70A-145BA2764679}"/>
              </a:ext>
            </a:extLst>
          </p:cNvPr>
          <p:cNvPicPr/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965" t="22722" r="60546" b="41632"/>
          <a:stretch/>
        </p:blipFill>
        <p:spPr bwMode="auto">
          <a:xfrm>
            <a:off x="6768808" y="1399401"/>
            <a:ext cx="1287169" cy="118288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https://fs00.infourok.ru/images/doc/292/291520/img24.jpg">
            <a:extLst>
              <a:ext uri="{FF2B5EF4-FFF2-40B4-BE49-F238E27FC236}">
                <a16:creationId xmlns:a16="http://schemas.microsoft.com/office/drawing/2014/main" xmlns="" id="{959C8C2F-5690-417B-B70A-145BA2764679}"/>
              </a:ext>
            </a:extLst>
          </p:cNvPr>
          <p:cNvPicPr/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965" t="22722" r="60546" b="41632"/>
          <a:stretch/>
        </p:blipFill>
        <p:spPr bwMode="auto">
          <a:xfrm>
            <a:off x="7926276" y="2174905"/>
            <a:ext cx="1287169" cy="1182887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Прямоугольник 6"/>
          <p:cNvSpPr/>
          <p:nvPr/>
        </p:nvSpPr>
        <p:spPr>
          <a:xfrm>
            <a:off x="5273983" y="0"/>
            <a:ext cx="1406217" cy="400110"/>
          </a:xfrm>
          <a:prstGeom prst="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</a:rPr>
              <a:t> «</a:t>
            </a:r>
            <a:r>
              <a:rPr lang="ru-RU" sz="2000" b="1" dirty="0">
                <a:solidFill>
                  <a:srgbClr val="FF0000"/>
                </a:solidFill>
              </a:rPr>
              <a:t>Бублик</a:t>
            </a:r>
            <a:r>
              <a:rPr lang="ru-RU" sz="2000" b="1" dirty="0" smtClean="0">
                <a:solidFill>
                  <a:srgbClr val="FF0000"/>
                </a:solidFill>
              </a:rPr>
              <a:t>»</a:t>
            </a:r>
            <a:endParaRPr lang="ru-RU" sz="2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58CCD80-0FD5-4277-8734-DE0C1BE761CF}"/>
              </a:ext>
            </a:extLst>
          </p:cNvPr>
          <p:cNvSpPr txBox="1"/>
          <p:nvPr/>
        </p:nvSpPr>
        <p:spPr>
          <a:xfrm>
            <a:off x="117783" y="4858484"/>
            <a:ext cx="445911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>
                <a:solidFill>
                  <a:schemeClr val="bg1"/>
                </a:solidFill>
              </a:rPr>
              <a:t>Бублик мы изобразили,</a:t>
            </a:r>
          </a:p>
          <a:p>
            <a:r>
              <a:rPr lang="ru-RU" sz="2800" b="1" i="1" dirty="0">
                <a:solidFill>
                  <a:schemeClr val="bg1"/>
                </a:solidFill>
              </a:rPr>
              <a:t>Плавно губки округлили</a:t>
            </a:r>
            <a:r>
              <a:rPr lang="ru-RU" sz="2800" b="1" i="1" dirty="0" smtClean="0">
                <a:solidFill>
                  <a:schemeClr val="bg1"/>
                </a:solidFill>
              </a:rPr>
              <a:t>.</a:t>
            </a:r>
          </a:p>
          <a:p>
            <a:r>
              <a:rPr lang="ru-RU" sz="2800" b="1" i="1" dirty="0">
                <a:solidFill>
                  <a:schemeClr val="bg1"/>
                </a:solidFill>
              </a:rPr>
              <a:t>1, 2, 3, 4, 5 – </a:t>
            </a:r>
            <a:r>
              <a:rPr lang="ru-RU" sz="2800" b="1" i="1" dirty="0" smtClean="0">
                <a:solidFill>
                  <a:schemeClr val="bg1"/>
                </a:solidFill>
              </a:rPr>
              <a:t>бублик можно </a:t>
            </a:r>
            <a:r>
              <a:rPr lang="ru-RU" sz="2800" b="1" i="1" dirty="0">
                <a:solidFill>
                  <a:schemeClr val="bg1"/>
                </a:solidFill>
              </a:rPr>
              <a:t>убирать.</a:t>
            </a:r>
          </a:p>
          <a:p>
            <a:endParaRPr lang="ru-RU" sz="2800" b="1" i="1" dirty="0"/>
          </a:p>
        </p:txBody>
      </p:sp>
    </p:spTree>
    <p:extLst>
      <p:ext uri="{BB962C8B-B14F-4D97-AF65-F5344CB8AC3E}">
        <p14:creationId xmlns:p14="http://schemas.microsoft.com/office/powerpoint/2010/main" xmlns="" val="94167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http://kartinki-vernisazh.ru/_ph/93/1/255541309.jpg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6625" y="2001033"/>
            <a:ext cx="3332355" cy="2188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572000" y="0"/>
            <a:ext cx="2047805" cy="369332"/>
          </a:xfrm>
          <a:prstGeom prst="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«Почистим зубки</a:t>
            </a:r>
            <a:r>
              <a:rPr lang="ru-RU" b="1" dirty="0" smtClean="0">
                <a:solidFill>
                  <a:srgbClr val="FF0000"/>
                </a:solidFill>
              </a:rPr>
              <a:t>»</a:t>
            </a:r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1B871BC-5F81-4DBA-AA22-800209EE6B42}"/>
              </a:ext>
            </a:extLst>
          </p:cNvPr>
          <p:cNvSpPr txBox="1"/>
          <p:nvPr/>
        </p:nvSpPr>
        <p:spPr>
          <a:xfrm>
            <a:off x="121298" y="4945224"/>
            <a:ext cx="486124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>
                <a:solidFill>
                  <a:srgbClr val="000099"/>
                </a:solidFill>
              </a:rPr>
              <a:t>Чистим зубы, чистим зубы,</a:t>
            </a:r>
          </a:p>
          <a:p>
            <a:r>
              <a:rPr lang="ru-RU" sz="2800" b="1" i="1" dirty="0">
                <a:solidFill>
                  <a:srgbClr val="000099"/>
                </a:solidFill>
              </a:rPr>
              <a:t>И с наружи и внутри.</a:t>
            </a:r>
          </a:p>
          <a:p>
            <a:r>
              <a:rPr lang="ru-RU" sz="2800" b="1" i="1" dirty="0">
                <a:solidFill>
                  <a:srgbClr val="000099"/>
                </a:solidFill>
              </a:rPr>
              <a:t>Не болели, не темнели,</a:t>
            </a:r>
          </a:p>
          <a:p>
            <a:r>
              <a:rPr lang="ru-RU" sz="2800" b="1" i="1" dirty="0">
                <a:solidFill>
                  <a:srgbClr val="000099"/>
                </a:solidFill>
              </a:rPr>
              <a:t>Не желтели чтоб они.</a:t>
            </a:r>
          </a:p>
        </p:txBody>
      </p:sp>
    </p:spTree>
    <p:extLst>
      <p:ext uri="{BB962C8B-B14F-4D97-AF65-F5344CB8AC3E}">
        <p14:creationId xmlns:p14="http://schemas.microsoft.com/office/powerpoint/2010/main" xmlns="" val="754204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59259E-6 C 0.00794 0.00648 0.01705 0.01296 0.02096 0.02129 C 0.025 0.03055 0.02695 0.0412 0.02903 0.05185 C 0.03099 0.0625 0.02903 0.07176 0.02695 0.08171 C 0.025 0.09051 0.022 0.10046 0.01497 0.10879 C 0.00898 0.1169 -0.00105 0.12361 -0.01198 0.1287 C -0.02201 0.13356 -0.03399 0.1368 -0.04597 0.13865 C -0.05795 0.14004 -0.07006 0.14004 -0.08099 0.13865 C -0.09297 0.1368 -0.10404 0.13287 -0.11302 0.12615 C -0.12201 0.12037 -0.12995 0.11296 -0.13399 0.1037 C -0.13907 0.0956 -0.14102 0.08403 -0.14102 0.075 C -0.14206 0.06597 -0.14102 0.05509 -0.13594 0.04606 C -0.13099 0.03796 -0.12201 0.03125 -0.11003 0.02801 C -0.09805 0.02546 -0.08594 0.0287 -0.078 0.03449 C -0.07097 0.04028 -0.06602 0.0493 -0.06498 0.05995 C -0.06498 0.07083 -0.06602 0.08078 -0.07097 0.08912 C -0.07605 0.09722 -0.075 0.09884 -0.09506 0.10972 C -0.11302 0.12106 -0.13099 0.11782 -0.14206 0.11875 C -0.153 0.11875 -0.16198 0.11551 -0.17305 0.11227 C -0.18503 0.1081 -0.19506 0.10046 -0.20196 0.09375 C -0.20899 0.08727 -0.21198 0.07916 -0.21602 0.06597 C -0.21901 0.05254 -0.21901 0.04606 -0.21901 0.03611 C -0.21901 0.02615 -0.21901 0.0162 -0.21901 0.00648 " pathEditMode="relative" rAng="0" ptsTypes="AAAAAAAAAAAAAAAAAAAAAAA">
                                      <p:cBhvr>
                                        <p:cTn id="6" dur="5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66" y="6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://verro.ru/img/9/a0/ff/chasi-detskie-nastennie-lesovik-l36920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D6C377"/>
              </a:clrFrom>
              <a:clrTo>
                <a:srgbClr val="D6C37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719" r="19463"/>
          <a:stretch/>
        </p:blipFill>
        <p:spPr bwMode="auto">
          <a:xfrm>
            <a:off x="5721926" y="1408257"/>
            <a:ext cx="1530287" cy="2475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www.samovarov.net/sites/default/files/Les_0.gif"/>
          <p:cNvPicPr>
            <a:picLocks noChangeAspect="1" noChangeArrowheads="1" noCrop="1"/>
          </p:cNvPicPr>
          <p:nvPr/>
        </p:nvPicPr>
        <p:blipFill>
          <a:blip r:embed="rId4" cstate="print">
            <a:clrChange>
              <a:clrFrom>
                <a:srgbClr val="FFF6D3"/>
              </a:clrFrom>
              <a:clrTo>
                <a:srgbClr val="FFF6D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73188" y="1408257"/>
            <a:ext cx="1579025" cy="2475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459192" y="129396"/>
            <a:ext cx="1377300" cy="400110"/>
          </a:xfrm>
          <a:prstGeom prst="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«Часики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 </a:t>
            </a:r>
            <a:endParaRPr lang="ru-RU" sz="2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F14CA78-AEBA-4712-A634-D9AF208FB4A4}"/>
              </a:ext>
            </a:extLst>
          </p:cNvPr>
          <p:cNvSpPr txBox="1"/>
          <p:nvPr/>
        </p:nvSpPr>
        <p:spPr>
          <a:xfrm>
            <a:off x="7551919" y="5042118"/>
            <a:ext cx="507435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>
                <a:solidFill>
                  <a:schemeClr val="bg1"/>
                </a:solidFill>
              </a:rPr>
              <a:t>Влево-вправо, влево-вправо </a:t>
            </a:r>
          </a:p>
          <a:p>
            <a:r>
              <a:rPr lang="ru-RU" sz="2800" b="1" i="1" dirty="0">
                <a:solidFill>
                  <a:schemeClr val="bg1"/>
                </a:solidFill>
              </a:rPr>
              <a:t>Мой язык скользит лукаво.</a:t>
            </a:r>
          </a:p>
          <a:p>
            <a:r>
              <a:rPr lang="ru-RU" sz="2800" b="1" i="1" dirty="0">
                <a:solidFill>
                  <a:schemeClr val="bg1"/>
                </a:solidFill>
              </a:rPr>
              <a:t>Словно маятник часов,</a:t>
            </a:r>
          </a:p>
          <a:p>
            <a:r>
              <a:rPr lang="ru-RU" sz="2800" b="1" i="1" dirty="0">
                <a:solidFill>
                  <a:schemeClr val="bg1"/>
                </a:solidFill>
              </a:rPr>
              <a:t>Покачаться он готов</a:t>
            </a:r>
          </a:p>
        </p:txBody>
      </p:sp>
    </p:spTree>
    <p:extLst>
      <p:ext uri="{BB962C8B-B14F-4D97-AF65-F5344CB8AC3E}">
        <p14:creationId xmlns:p14="http://schemas.microsoft.com/office/powerpoint/2010/main" xmlns="" val="1282529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ttp://webiconspng.com/wp-content/uploads/2017/09/Sewing-Needle-PNG-Image-38724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8592" b="42620"/>
          <a:stretch/>
        </p:blipFill>
        <p:spPr bwMode="auto">
          <a:xfrm rot="11998297">
            <a:off x="4148383" y="3201793"/>
            <a:ext cx="1587120" cy="149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http://webiconspng.com/wp-content/uploads/2017/09/Sewing-Needle-PNG-Image-38724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8592" b="42620"/>
          <a:stretch/>
        </p:blipFill>
        <p:spPr bwMode="auto">
          <a:xfrm rot="13536260">
            <a:off x="4350558" y="2814067"/>
            <a:ext cx="1587120" cy="149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http://webiconspng.com/wp-content/uploads/2017/09/Sewing-Needle-PNG-Image-38724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8592" b="42620"/>
          <a:stretch/>
        </p:blipFill>
        <p:spPr bwMode="auto">
          <a:xfrm rot="18936164">
            <a:off x="6271729" y="2756860"/>
            <a:ext cx="1587120" cy="149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http://webiconspng.com/wp-content/uploads/2017/09/Sewing-Needle-PNG-Image-38724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8592" b="42620"/>
          <a:stretch/>
        </p:blipFill>
        <p:spPr bwMode="auto">
          <a:xfrm rot="20636369">
            <a:off x="6472703" y="3048038"/>
            <a:ext cx="1587120" cy="149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://webiconspng.com/wp-content/uploads/2017/09/Sewing-Needle-PNG-Image-38724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8592" b="42620"/>
          <a:stretch/>
        </p:blipFill>
        <p:spPr bwMode="auto">
          <a:xfrm>
            <a:off x="6483052" y="3413762"/>
            <a:ext cx="1587120" cy="149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http://ounekras.kormil.obr55.ru/files/2014/04/myshka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62740" y="1600198"/>
            <a:ext cx="4140097" cy="3318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img-fotki.yandex.ru/get/4517/200418627.a7/0_1299db_6f67523c_L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3549" y="3565089"/>
            <a:ext cx="4658104" cy="2711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://crosti.ru/patterns/00/00/ce/e6c3b3c854/preview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EFEEEA"/>
              </a:clrFrom>
              <a:clrTo>
                <a:srgbClr val="EFEEE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15461" y="1326138"/>
            <a:ext cx="1839479" cy="2733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345717" y="127000"/>
            <a:ext cx="1832233" cy="461665"/>
          </a:xfrm>
          <a:prstGeom prst="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«Иголочка»</a:t>
            </a:r>
            <a:endParaRPr lang="ru-RU" sz="2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5F2F1AC8-78F9-41C5-97E0-411580C87B7B}"/>
              </a:ext>
            </a:extLst>
          </p:cNvPr>
          <p:cNvSpPr txBox="1"/>
          <p:nvPr/>
        </p:nvSpPr>
        <p:spPr>
          <a:xfrm>
            <a:off x="7612772" y="4990794"/>
            <a:ext cx="457922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>
                <a:solidFill>
                  <a:srgbClr val="002060"/>
                </a:solidFill>
              </a:rPr>
              <a:t>Язык в иголку превращаю,</a:t>
            </a:r>
          </a:p>
          <a:p>
            <a:r>
              <a:rPr lang="ru-RU" sz="2800" b="1" i="1" dirty="0">
                <a:solidFill>
                  <a:srgbClr val="002060"/>
                </a:solidFill>
              </a:rPr>
              <a:t>Напрягаю и </a:t>
            </a:r>
            <a:r>
              <a:rPr lang="ru-RU" sz="2800" b="1" i="1" dirty="0" smtClean="0">
                <a:solidFill>
                  <a:srgbClr val="002060"/>
                </a:solidFill>
              </a:rPr>
              <a:t>сужаю</a:t>
            </a:r>
          </a:p>
          <a:p>
            <a:r>
              <a:rPr lang="ru-RU" sz="2800" b="1" i="1" dirty="0">
                <a:solidFill>
                  <a:srgbClr val="002060"/>
                </a:solidFill>
              </a:rPr>
              <a:t>1, 2, 3, 4, 5 – </a:t>
            </a:r>
            <a:r>
              <a:rPr lang="ru-RU" sz="2800" b="1" i="1" dirty="0" smtClean="0">
                <a:solidFill>
                  <a:srgbClr val="002060"/>
                </a:solidFill>
              </a:rPr>
              <a:t>иголку можно </a:t>
            </a:r>
            <a:r>
              <a:rPr lang="ru-RU" sz="2800" b="1" i="1" dirty="0">
                <a:solidFill>
                  <a:srgbClr val="002060"/>
                </a:solidFill>
              </a:rPr>
              <a:t>убирать.</a:t>
            </a:r>
          </a:p>
          <a:p>
            <a:endParaRPr lang="ru-RU" sz="2800" b="1" i="1" dirty="0"/>
          </a:p>
        </p:txBody>
      </p:sp>
    </p:spTree>
    <p:extLst>
      <p:ext uri="{BB962C8B-B14F-4D97-AF65-F5344CB8AC3E}">
        <p14:creationId xmlns:p14="http://schemas.microsoft.com/office/powerpoint/2010/main" xmlns="" val="3861314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1058</TotalTime>
  <Words>397</Words>
  <Application>Microsoft Office PowerPoint</Application>
  <PresentationFormat>Произвольный</PresentationFormat>
  <Paragraphs>83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</dc:title>
  <dc:creator>Андрей</dc:creator>
  <cp:lastModifiedBy>user</cp:lastModifiedBy>
  <cp:revision>64</cp:revision>
  <dcterms:created xsi:type="dcterms:W3CDTF">2017-09-24T10:02:19Z</dcterms:created>
  <dcterms:modified xsi:type="dcterms:W3CDTF">2026-06-07T09:58:37Z</dcterms:modified>
</cp:coreProperties>
</file>